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Merriweather"/>
      <p:regular r:id="rId15"/>
    </p:embeddedFont>
    <p:embeddedFont>
      <p:font typeface="Merriweather"/>
      <p:regular r:id="rId16"/>
    </p:embeddedFont>
    <p:embeddedFont>
      <p:font typeface="Merriweather"/>
      <p:regular r:id="rId17"/>
    </p:embeddedFont>
    <p:embeddedFont>
      <p:font typeface="Merriweather"/>
      <p:regular r:id="rId18"/>
    </p:embeddedFont>
    <p:embeddedFont>
      <p:font typeface="Merriweather"/>
      <p:regular r:id="rId19"/>
    </p:embeddedFont>
    <p:embeddedFont>
      <p:font typeface="Merriweather"/>
      <p:regular r:id="rId20"/>
    </p:embeddedFont>
    <p:embeddedFont>
      <p:font typeface="Merriweather"/>
      <p:regular r:id="rId21"/>
    </p:embeddedFont>
    <p:embeddedFont>
      <p:font typeface="Merriweather"/>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3-1.png>
</file>

<file path=ppt/media/image-3-2.png>
</file>

<file path=ppt/media/image-3-3.png>
</file>

<file path=ppt/media/image-3-4.png>
</file>

<file path=ppt/media/image-4-1.png>
</file>

<file path=ppt/media/image-4-2.png>
</file>

<file path=ppt/media/image-4-3.png>
</file>

<file path=ppt/media/image-4-4.png>
</file>

<file path=ppt/media/image-4-5.png>
</file>

<file path=ppt/media/image-5-1.png>
</file>

<file path=ppt/media/image-5-2.png>
</file>

<file path=ppt/media/image-5-3.png>
</file>

<file path=ppt/media/image-6-1.png>
</file>

<file path=ppt/media/image-6-2.png>
</file>

<file path=ppt/media/image-6-3.png>
</file>

<file path=ppt/media/image-6-4.png>
</file>

<file path=ppt/media/image-6-5.pn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4.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slideLayout" Target="../slideLayouts/slideLayout5.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slideLayout" Target="../slideLayouts/slideLayout6.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slideLayout" Target="../slideLayouts/slideLayout7.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3798" y="789503"/>
            <a:ext cx="7416403" cy="1542574"/>
          </a:xfrm>
          <a:prstGeom prst="rect">
            <a:avLst/>
          </a:prstGeom>
          <a:noFill/>
          <a:ln/>
        </p:spPr>
        <p:txBody>
          <a:bodyPr wrap="square" lIns="0" tIns="0" rIns="0" bIns="0" rtlCol="0" anchor="t"/>
          <a:lstStyle/>
          <a:p>
            <a:pPr algn="l"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FindItBack – Lost &amp; Found AI-Powered App</a:t>
            </a:r>
            <a:endParaRPr lang="en-US" sz="4850" dirty="0"/>
          </a:p>
        </p:txBody>
      </p:sp>
      <p:sp>
        <p:nvSpPr>
          <p:cNvPr id="4" name="Text 1"/>
          <p:cNvSpPr/>
          <p:nvPr/>
        </p:nvSpPr>
        <p:spPr>
          <a:xfrm>
            <a:off x="863798" y="2702242"/>
            <a:ext cx="7416403" cy="4737735"/>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Welcome to FindItBack, an innovative AI-powered solution designed to revolutionize the lost and found process on college campuses. Developed by  Our Team under the Open Innovation theme, FindItBack leverages cutting-edge image recognition technology to efficiently match lost items with their owners. This presentation will walk you through the problem we're addressing, our unique approach, the technology stack we've utilized, and the promising results we've achieved. Join us as we demonstrate how FindItBack can foster a more connected and responsible campus community, streamlining the recovery of lost items and enhancing the student experience.</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3798" y="679966"/>
            <a:ext cx="10692408" cy="771287"/>
          </a:xfrm>
          <a:prstGeom prst="rect">
            <a:avLst/>
          </a:prstGeom>
          <a:noFill/>
          <a:ln/>
        </p:spPr>
        <p:txBody>
          <a:bodyPr wrap="none" lIns="0" tIns="0" rIns="0" bIns="0" rtlCol="0" anchor="t"/>
          <a:lstStyle/>
          <a:p>
            <a:pPr algn="l"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The Problem: Lost Items on Campus</a:t>
            </a:r>
            <a:endParaRPr lang="en-US" sz="4850" dirty="0"/>
          </a:p>
        </p:txBody>
      </p:sp>
      <p:sp>
        <p:nvSpPr>
          <p:cNvPr id="3" name="Text 1"/>
          <p:cNvSpPr/>
          <p:nvPr/>
        </p:nvSpPr>
        <p:spPr>
          <a:xfrm>
            <a:off x="863798" y="1944886"/>
            <a:ext cx="12902803" cy="1184434"/>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College campuses are bustling environments where students frequently misplace personal belongings. Traditional lost and found systems are often inefficient, leading to frustration and lost time for both students and staff.</a:t>
            </a:r>
            <a:endParaRPr lang="en-US" sz="1900" dirty="0"/>
          </a:p>
        </p:txBody>
      </p:sp>
      <p:sp>
        <p:nvSpPr>
          <p:cNvPr id="4" name="Text 2"/>
          <p:cNvSpPr/>
          <p:nvPr/>
        </p:nvSpPr>
        <p:spPr>
          <a:xfrm>
            <a:off x="863798" y="3653790"/>
            <a:ext cx="3085386" cy="385524"/>
          </a:xfrm>
          <a:prstGeom prst="rect">
            <a:avLst/>
          </a:prstGeom>
          <a:noFill/>
          <a:ln/>
        </p:spPr>
        <p:txBody>
          <a:bodyPr wrap="none" lIns="0" tIns="0" rIns="0" bIns="0" rtlCol="0" anchor="t"/>
          <a:lstStyle/>
          <a:p>
            <a:pPr algn="l" indent="0" marL="0">
              <a:lnSpc>
                <a:spcPts val="3000"/>
              </a:lnSpc>
              <a:buNone/>
            </a:pPr>
            <a:r>
              <a:rPr lang="en-US" sz="2400" dirty="0">
                <a:solidFill>
                  <a:srgbClr val="F5F0F0"/>
                </a:solidFill>
                <a:latin typeface="Merriweather" pitchFamily="34" charset="0"/>
                <a:ea typeface="Merriweather" pitchFamily="34" charset="-122"/>
                <a:cs typeface="Merriweather" pitchFamily="34" charset="-120"/>
              </a:rPr>
              <a:t>Inefficient Matching</a:t>
            </a:r>
            <a:endParaRPr lang="en-US" sz="2400" dirty="0"/>
          </a:p>
        </p:txBody>
      </p:sp>
      <p:sp>
        <p:nvSpPr>
          <p:cNvPr id="5" name="Text 3"/>
          <p:cNvSpPr/>
          <p:nvPr/>
        </p:nvSpPr>
        <p:spPr>
          <a:xfrm>
            <a:off x="863798" y="4286131"/>
            <a:ext cx="6150293" cy="1579245"/>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Current methods lack the ability to quickly and accurately match found items with their owners. This results in items remaining unclaimed and students struggling to recover their lost belongings.</a:t>
            </a:r>
            <a:endParaRPr lang="en-US" sz="1900" dirty="0"/>
          </a:p>
        </p:txBody>
      </p:sp>
      <p:sp>
        <p:nvSpPr>
          <p:cNvPr id="6" name="Text 4"/>
          <p:cNvSpPr/>
          <p:nvPr/>
        </p:nvSpPr>
        <p:spPr>
          <a:xfrm>
            <a:off x="7623929" y="3653790"/>
            <a:ext cx="3085386" cy="385524"/>
          </a:xfrm>
          <a:prstGeom prst="rect">
            <a:avLst/>
          </a:prstGeom>
          <a:noFill/>
          <a:ln/>
        </p:spPr>
        <p:txBody>
          <a:bodyPr wrap="none" lIns="0" tIns="0" rIns="0" bIns="0" rtlCol="0" anchor="t"/>
          <a:lstStyle/>
          <a:p>
            <a:pPr algn="l" indent="0" marL="0">
              <a:lnSpc>
                <a:spcPts val="3000"/>
              </a:lnSpc>
              <a:buNone/>
            </a:pPr>
            <a:r>
              <a:rPr lang="en-US" sz="2400" dirty="0">
                <a:solidFill>
                  <a:srgbClr val="F5F0F0"/>
                </a:solidFill>
                <a:latin typeface="Merriweather" pitchFamily="34" charset="0"/>
                <a:ea typeface="Merriweather" pitchFamily="34" charset="-122"/>
                <a:cs typeface="Merriweather" pitchFamily="34" charset="-120"/>
              </a:rPr>
              <a:t>Manual Processes</a:t>
            </a:r>
            <a:endParaRPr lang="en-US" sz="2400" dirty="0"/>
          </a:p>
        </p:txBody>
      </p:sp>
      <p:sp>
        <p:nvSpPr>
          <p:cNvPr id="7" name="Text 5"/>
          <p:cNvSpPr/>
          <p:nvPr/>
        </p:nvSpPr>
        <p:spPr>
          <a:xfrm>
            <a:off x="7623929" y="4286131"/>
            <a:ext cx="6150293" cy="1579245"/>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Existing systems often rely on manual processes that are time-consuming and prone to error. This can overwhelm campus staff and create a bottleneck in the lost and found process.</a:t>
            </a:r>
            <a:endParaRPr lang="en-US" sz="1900" dirty="0"/>
          </a:p>
        </p:txBody>
      </p:sp>
      <p:sp>
        <p:nvSpPr>
          <p:cNvPr id="8" name="Text 6"/>
          <p:cNvSpPr/>
          <p:nvPr/>
        </p:nvSpPr>
        <p:spPr>
          <a:xfrm>
            <a:off x="863798" y="6365081"/>
            <a:ext cx="12902803" cy="1184434"/>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FindItBack addresses these challenges by providing an AI-powered solution that automates the matching process, enabling fast recovery and improving the overall user experience. Our solution aims to reduce stress and promote a more connected campus community.</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27948" y="574000"/>
            <a:ext cx="7688104" cy="1299686"/>
          </a:xfrm>
          <a:prstGeom prst="rect">
            <a:avLst/>
          </a:prstGeom>
          <a:noFill/>
          <a:ln/>
        </p:spPr>
        <p:txBody>
          <a:bodyPr wrap="square" lIns="0" tIns="0" rIns="0" bIns="0" rtlCol="0" anchor="t"/>
          <a:lstStyle/>
          <a:p>
            <a:pPr algn="l" indent="0" marL="0">
              <a:lnSpc>
                <a:spcPts val="5100"/>
              </a:lnSpc>
              <a:buNone/>
            </a:pPr>
            <a:r>
              <a:rPr lang="en-US" sz="4050" dirty="0">
                <a:solidFill>
                  <a:srgbClr val="F5F0F0"/>
                </a:solidFill>
                <a:latin typeface="Merriweather" pitchFamily="34" charset="0"/>
                <a:ea typeface="Merriweather" pitchFamily="34" charset="-122"/>
                <a:cs typeface="Merriweather" pitchFamily="34" charset="-120"/>
              </a:rPr>
              <a:t>FindItBack: AI-Powered Solution</a:t>
            </a:r>
            <a:endParaRPr lang="en-US" sz="4050" dirty="0"/>
          </a:p>
        </p:txBody>
      </p:sp>
      <p:sp>
        <p:nvSpPr>
          <p:cNvPr id="4" name="Text 1"/>
          <p:cNvSpPr/>
          <p:nvPr/>
        </p:nvSpPr>
        <p:spPr>
          <a:xfrm>
            <a:off x="727948" y="2185630"/>
            <a:ext cx="7688104" cy="1331119"/>
          </a:xfrm>
          <a:prstGeom prst="rect">
            <a:avLst/>
          </a:prstGeom>
          <a:noFill/>
          <a:ln/>
        </p:spPr>
        <p:txBody>
          <a:bodyPr wrap="square" lIns="0" tIns="0" rIns="0" bIns="0" rtlCol="0" anchor="t"/>
          <a:lstStyle/>
          <a:p>
            <a:pPr algn="l" indent="0" marL="0">
              <a:lnSpc>
                <a:spcPts val="2600"/>
              </a:lnSpc>
              <a:buNone/>
            </a:pPr>
            <a:r>
              <a:rPr lang="en-US" sz="1600" dirty="0">
                <a:solidFill>
                  <a:srgbClr val="E2E6E9"/>
                </a:solidFill>
                <a:latin typeface="Merriweather" pitchFamily="34" charset="0"/>
                <a:ea typeface="Merriweather" pitchFamily="34" charset="-122"/>
                <a:cs typeface="Merriweather" pitchFamily="34" charset="-120"/>
              </a:rPr>
              <a:t>FindItBack is a user-friendly web application that leverages AI to simplify the lost and found process. By utilizing image recognition and machine learning algorithms, FindItBack automatically detects matches between lost and found items, streamlining the recovery process.</a:t>
            </a:r>
            <a:endParaRPr lang="en-US" sz="1600" dirty="0"/>
          </a:p>
        </p:txBody>
      </p:sp>
      <p:sp>
        <p:nvSpPr>
          <p:cNvPr id="5" name="Shape 2"/>
          <p:cNvSpPr/>
          <p:nvPr/>
        </p:nvSpPr>
        <p:spPr>
          <a:xfrm>
            <a:off x="727948" y="3984665"/>
            <a:ext cx="467916" cy="467916"/>
          </a:xfrm>
          <a:prstGeom prst="roundRect">
            <a:avLst>
              <a:gd name="adj" fmla="val 18669"/>
            </a:avLst>
          </a:prstGeom>
          <a:solidFill>
            <a:srgbClr val="003180"/>
          </a:solidFill>
          <a:ln w="7620">
            <a:solidFill>
              <a:srgbClr val="194A99"/>
            </a:solidFill>
            <a:prstDash val="solid"/>
          </a:ln>
        </p:spPr>
      </p:sp>
      <p:pic>
        <p:nvPicPr>
          <p:cNvPr id="6" name="Image 1" descr="preencoded.png">    </p:cNvPr>
          <p:cNvPicPr>
            <a:picLocks noChangeAspect="1"/>
          </p:cNvPicPr>
          <p:nvPr/>
        </p:nvPicPr>
        <p:blipFill>
          <a:blip r:embed="rId2"/>
          <a:stretch>
            <a:fillRect/>
          </a:stretch>
        </p:blipFill>
        <p:spPr>
          <a:xfrm>
            <a:off x="805934" y="4023658"/>
            <a:ext cx="311944" cy="389930"/>
          </a:xfrm>
          <a:prstGeom prst="rect">
            <a:avLst/>
          </a:prstGeom>
        </p:spPr>
      </p:pic>
      <p:sp>
        <p:nvSpPr>
          <p:cNvPr id="7" name="Text 3"/>
          <p:cNvSpPr/>
          <p:nvPr/>
        </p:nvSpPr>
        <p:spPr>
          <a:xfrm>
            <a:off x="1403747" y="3984665"/>
            <a:ext cx="2599849" cy="325041"/>
          </a:xfrm>
          <a:prstGeom prst="rect">
            <a:avLst/>
          </a:prstGeom>
          <a:noFill/>
          <a:ln/>
        </p:spPr>
        <p:txBody>
          <a:bodyPr wrap="none" lIns="0" tIns="0" rIns="0" bIns="0" rtlCol="0" anchor="t"/>
          <a:lstStyle/>
          <a:p>
            <a:pPr algn="l" indent="0" marL="0">
              <a:lnSpc>
                <a:spcPts val="2550"/>
              </a:lnSpc>
              <a:buNone/>
            </a:pPr>
            <a:r>
              <a:rPr lang="en-US" sz="2000" dirty="0">
                <a:solidFill>
                  <a:srgbClr val="E2E6E9"/>
                </a:solidFill>
                <a:latin typeface="Merriweather" pitchFamily="34" charset="0"/>
                <a:ea typeface="Merriweather" pitchFamily="34" charset="-122"/>
                <a:cs typeface="Merriweather" pitchFamily="34" charset="-120"/>
              </a:rPr>
              <a:t>Easy Upload</a:t>
            </a:r>
            <a:endParaRPr lang="en-US" sz="2000" dirty="0"/>
          </a:p>
        </p:txBody>
      </p:sp>
      <p:sp>
        <p:nvSpPr>
          <p:cNvPr id="8" name="Text 4"/>
          <p:cNvSpPr/>
          <p:nvPr/>
        </p:nvSpPr>
        <p:spPr>
          <a:xfrm>
            <a:off x="1403747" y="4434483"/>
            <a:ext cx="3064312" cy="1331119"/>
          </a:xfrm>
          <a:prstGeom prst="rect">
            <a:avLst/>
          </a:prstGeom>
          <a:noFill/>
          <a:ln/>
        </p:spPr>
        <p:txBody>
          <a:bodyPr wrap="square" lIns="0" tIns="0" rIns="0" bIns="0" rtlCol="0" anchor="t"/>
          <a:lstStyle/>
          <a:p>
            <a:pPr algn="l" indent="0" marL="0">
              <a:lnSpc>
                <a:spcPts val="2600"/>
              </a:lnSpc>
              <a:buNone/>
            </a:pPr>
            <a:r>
              <a:rPr lang="en-US" sz="1600" dirty="0">
                <a:solidFill>
                  <a:srgbClr val="E2E6E9"/>
                </a:solidFill>
                <a:latin typeface="Merriweather" pitchFamily="34" charset="0"/>
                <a:ea typeface="Merriweather" pitchFamily="34" charset="-122"/>
                <a:cs typeface="Merriweather" pitchFamily="34" charset="-120"/>
              </a:rPr>
              <a:t>Users can easily upload photos and details of lost or found items through a simple and intuitive interface.</a:t>
            </a:r>
            <a:endParaRPr lang="en-US" sz="1600" dirty="0"/>
          </a:p>
        </p:txBody>
      </p:sp>
      <p:sp>
        <p:nvSpPr>
          <p:cNvPr id="9" name="Shape 5"/>
          <p:cNvSpPr/>
          <p:nvPr/>
        </p:nvSpPr>
        <p:spPr>
          <a:xfrm>
            <a:off x="4675942" y="3984665"/>
            <a:ext cx="467916" cy="467916"/>
          </a:xfrm>
          <a:prstGeom prst="roundRect">
            <a:avLst>
              <a:gd name="adj" fmla="val 18669"/>
            </a:avLst>
          </a:prstGeom>
          <a:solidFill>
            <a:srgbClr val="003180"/>
          </a:solidFill>
          <a:ln w="7620">
            <a:solidFill>
              <a:srgbClr val="194A99"/>
            </a:solidFill>
            <a:prstDash val="solid"/>
          </a:ln>
        </p:spPr>
      </p:sp>
      <p:pic>
        <p:nvPicPr>
          <p:cNvPr id="10" name="Image 2" descr="preencoded.png">    </p:cNvPr>
          <p:cNvPicPr>
            <a:picLocks noChangeAspect="1"/>
          </p:cNvPicPr>
          <p:nvPr/>
        </p:nvPicPr>
        <p:blipFill>
          <a:blip r:embed="rId3"/>
          <a:stretch>
            <a:fillRect/>
          </a:stretch>
        </p:blipFill>
        <p:spPr>
          <a:xfrm>
            <a:off x="4753928" y="4023658"/>
            <a:ext cx="311944" cy="389930"/>
          </a:xfrm>
          <a:prstGeom prst="rect">
            <a:avLst/>
          </a:prstGeom>
        </p:spPr>
      </p:pic>
      <p:sp>
        <p:nvSpPr>
          <p:cNvPr id="11" name="Text 6"/>
          <p:cNvSpPr/>
          <p:nvPr/>
        </p:nvSpPr>
        <p:spPr>
          <a:xfrm>
            <a:off x="5351740" y="3984665"/>
            <a:ext cx="2599849" cy="325041"/>
          </a:xfrm>
          <a:prstGeom prst="rect">
            <a:avLst/>
          </a:prstGeom>
          <a:noFill/>
          <a:ln/>
        </p:spPr>
        <p:txBody>
          <a:bodyPr wrap="none" lIns="0" tIns="0" rIns="0" bIns="0" rtlCol="0" anchor="t"/>
          <a:lstStyle/>
          <a:p>
            <a:pPr algn="l" indent="0" marL="0">
              <a:lnSpc>
                <a:spcPts val="2550"/>
              </a:lnSpc>
              <a:buNone/>
            </a:pPr>
            <a:r>
              <a:rPr lang="en-US" sz="2000" dirty="0">
                <a:solidFill>
                  <a:srgbClr val="E2E6E9"/>
                </a:solidFill>
                <a:latin typeface="Merriweather" pitchFamily="34" charset="0"/>
                <a:ea typeface="Merriweather" pitchFamily="34" charset="-122"/>
                <a:cs typeface="Merriweather" pitchFamily="34" charset="-120"/>
              </a:rPr>
              <a:t>Smart Matching</a:t>
            </a:r>
            <a:endParaRPr lang="en-US" sz="2000" dirty="0"/>
          </a:p>
        </p:txBody>
      </p:sp>
      <p:sp>
        <p:nvSpPr>
          <p:cNvPr id="12" name="Text 7"/>
          <p:cNvSpPr/>
          <p:nvPr/>
        </p:nvSpPr>
        <p:spPr>
          <a:xfrm>
            <a:off x="5351740" y="4434483"/>
            <a:ext cx="3064312" cy="1663898"/>
          </a:xfrm>
          <a:prstGeom prst="rect">
            <a:avLst/>
          </a:prstGeom>
          <a:noFill/>
          <a:ln/>
        </p:spPr>
        <p:txBody>
          <a:bodyPr wrap="square" lIns="0" tIns="0" rIns="0" bIns="0" rtlCol="0" anchor="t"/>
          <a:lstStyle/>
          <a:p>
            <a:pPr algn="l" indent="0" marL="0">
              <a:lnSpc>
                <a:spcPts val="2600"/>
              </a:lnSpc>
              <a:buNone/>
            </a:pPr>
            <a:r>
              <a:rPr lang="en-US" sz="1600" dirty="0">
                <a:solidFill>
                  <a:srgbClr val="E2E6E9"/>
                </a:solidFill>
                <a:latin typeface="Merriweather" pitchFamily="34" charset="0"/>
                <a:ea typeface="Merriweather" pitchFamily="34" charset="-122"/>
                <a:cs typeface="Merriweather" pitchFamily="34" charset="-120"/>
              </a:rPr>
              <a:t>The system uses MobileNetV2 and cosine similarity to find visually similar items, displaying the top 3 match results.</a:t>
            </a:r>
            <a:endParaRPr lang="en-US" sz="1600" dirty="0"/>
          </a:p>
        </p:txBody>
      </p:sp>
      <p:sp>
        <p:nvSpPr>
          <p:cNvPr id="13" name="Shape 8"/>
          <p:cNvSpPr/>
          <p:nvPr/>
        </p:nvSpPr>
        <p:spPr>
          <a:xfrm>
            <a:off x="727948" y="6540222"/>
            <a:ext cx="467916" cy="467916"/>
          </a:xfrm>
          <a:prstGeom prst="roundRect">
            <a:avLst>
              <a:gd name="adj" fmla="val 18669"/>
            </a:avLst>
          </a:prstGeom>
          <a:solidFill>
            <a:srgbClr val="003180"/>
          </a:solidFill>
          <a:ln w="7620">
            <a:solidFill>
              <a:srgbClr val="194A99"/>
            </a:solidFill>
            <a:prstDash val="solid"/>
          </a:ln>
        </p:spPr>
      </p:sp>
      <p:pic>
        <p:nvPicPr>
          <p:cNvPr id="14" name="Image 3" descr="preencoded.png">    </p:cNvPr>
          <p:cNvPicPr>
            <a:picLocks noChangeAspect="1"/>
          </p:cNvPicPr>
          <p:nvPr/>
        </p:nvPicPr>
        <p:blipFill>
          <a:blip r:embed="rId4"/>
          <a:stretch>
            <a:fillRect/>
          </a:stretch>
        </p:blipFill>
        <p:spPr>
          <a:xfrm>
            <a:off x="805934" y="6579215"/>
            <a:ext cx="311944" cy="389930"/>
          </a:xfrm>
          <a:prstGeom prst="rect">
            <a:avLst/>
          </a:prstGeom>
        </p:spPr>
      </p:pic>
      <p:sp>
        <p:nvSpPr>
          <p:cNvPr id="15" name="Text 9"/>
          <p:cNvSpPr/>
          <p:nvPr/>
        </p:nvSpPr>
        <p:spPr>
          <a:xfrm>
            <a:off x="1403747" y="6540222"/>
            <a:ext cx="2599849" cy="325041"/>
          </a:xfrm>
          <a:prstGeom prst="rect">
            <a:avLst/>
          </a:prstGeom>
          <a:noFill/>
          <a:ln/>
        </p:spPr>
        <p:txBody>
          <a:bodyPr wrap="none" lIns="0" tIns="0" rIns="0" bIns="0" rtlCol="0" anchor="t"/>
          <a:lstStyle/>
          <a:p>
            <a:pPr algn="l" indent="0" marL="0">
              <a:lnSpc>
                <a:spcPts val="2550"/>
              </a:lnSpc>
              <a:buNone/>
            </a:pPr>
            <a:r>
              <a:rPr lang="en-US" sz="2000" dirty="0">
                <a:solidFill>
                  <a:srgbClr val="E2E6E9"/>
                </a:solidFill>
                <a:latin typeface="Merriweather" pitchFamily="34" charset="0"/>
                <a:ea typeface="Merriweather" pitchFamily="34" charset="-122"/>
                <a:cs typeface="Merriweather" pitchFamily="34" charset="-120"/>
              </a:rPr>
              <a:t>Direct Contact</a:t>
            </a:r>
            <a:endParaRPr lang="en-US" sz="2000" dirty="0"/>
          </a:p>
        </p:txBody>
      </p:sp>
      <p:sp>
        <p:nvSpPr>
          <p:cNvPr id="16" name="Text 10"/>
          <p:cNvSpPr/>
          <p:nvPr/>
        </p:nvSpPr>
        <p:spPr>
          <a:xfrm>
            <a:off x="1403747" y="6990040"/>
            <a:ext cx="7012305" cy="665559"/>
          </a:xfrm>
          <a:prstGeom prst="rect">
            <a:avLst/>
          </a:prstGeom>
          <a:noFill/>
          <a:ln/>
        </p:spPr>
        <p:txBody>
          <a:bodyPr wrap="square" lIns="0" tIns="0" rIns="0" bIns="0" rtlCol="0" anchor="t"/>
          <a:lstStyle/>
          <a:p>
            <a:pPr algn="l" indent="0" marL="0">
              <a:lnSpc>
                <a:spcPts val="2600"/>
              </a:lnSpc>
              <a:buNone/>
            </a:pPr>
            <a:r>
              <a:rPr lang="en-US" sz="1600" dirty="0">
                <a:solidFill>
                  <a:srgbClr val="E2E6E9"/>
                </a:solidFill>
                <a:latin typeface="Merriweather" pitchFamily="34" charset="0"/>
                <a:ea typeface="Merriweather" pitchFamily="34" charset="-122"/>
                <a:cs typeface="Merriweather" pitchFamily="34" charset="-120"/>
              </a:rPr>
              <a:t>Contact details of the uploader are provided, enabling direct communication and faster recovery.</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11597" y="606504"/>
            <a:ext cx="7860506" cy="558165"/>
          </a:xfrm>
          <a:prstGeom prst="rect">
            <a:avLst/>
          </a:prstGeom>
          <a:noFill/>
          <a:ln/>
        </p:spPr>
        <p:txBody>
          <a:bodyPr wrap="none" lIns="0" tIns="0" rIns="0" bIns="0" rtlCol="0" anchor="t"/>
          <a:lstStyle/>
          <a:p>
            <a:pPr algn="l" indent="0" marL="0">
              <a:lnSpc>
                <a:spcPts val="4350"/>
              </a:lnSpc>
              <a:buNone/>
            </a:pPr>
            <a:r>
              <a:rPr lang="en-US" sz="3500" dirty="0">
                <a:solidFill>
                  <a:srgbClr val="F5F0F0"/>
                </a:solidFill>
                <a:latin typeface="Merriweather" pitchFamily="34" charset="0"/>
                <a:ea typeface="Merriweather" pitchFamily="34" charset="-122"/>
                <a:cs typeface="Merriweather" pitchFamily="34" charset="-120"/>
              </a:rPr>
              <a:t>Key Features: Streamlining Recovery</a:t>
            </a:r>
            <a:endParaRPr lang="en-US" sz="3500" dirty="0"/>
          </a:p>
        </p:txBody>
      </p:sp>
      <p:sp>
        <p:nvSpPr>
          <p:cNvPr id="4" name="Text 1"/>
          <p:cNvSpPr/>
          <p:nvPr/>
        </p:nvSpPr>
        <p:spPr>
          <a:xfrm>
            <a:off x="6111597" y="1432560"/>
            <a:ext cx="7893606" cy="857607"/>
          </a:xfrm>
          <a:prstGeom prst="rect">
            <a:avLst/>
          </a:prstGeom>
          <a:noFill/>
          <a:ln/>
        </p:spPr>
        <p:txBody>
          <a:bodyPr wrap="square" lIns="0" tIns="0" rIns="0" bIns="0" rtlCol="0" anchor="t"/>
          <a:lstStyle/>
          <a:p>
            <a:pPr algn="l" indent="0" marL="0">
              <a:lnSpc>
                <a:spcPts val="2250"/>
              </a:lnSpc>
              <a:buNone/>
            </a:pPr>
            <a:r>
              <a:rPr lang="en-US" sz="1400" dirty="0">
                <a:solidFill>
                  <a:srgbClr val="E2E6E9"/>
                </a:solidFill>
                <a:latin typeface="Merriweather" pitchFamily="34" charset="0"/>
                <a:ea typeface="Merriweather" pitchFamily="34" charset="-122"/>
                <a:cs typeface="Merriweather" pitchFamily="34" charset="-120"/>
              </a:rPr>
              <a:t>FindItBack is packed with features designed to simplify the lost and found process and enhance the user experience. From smart matching to robust error handling, FindItBack is a comprehensive solution for college campuses.</a:t>
            </a:r>
            <a:endParaRPr lang="en-US" sz="1400" dirty="0"/>
          </a:p>
        </p:txBody>
      </p:sp>
      <p:pic>
        <p:nvPicPr>
          <p:cNvPr id="5" name="Image 1" descr="preencoded.png">    </p:cNvPr>
          <p:cNvPicPr>
            <a:picLocks noChangeAspect="1"/>
          </p:cNvPicPr>
          <p:nvPr/>
        </p:nvPicPr>
        <p:blipFill>
          <a:blip r:embed="rId2"/>
          <a:stretch>
            <a:fillRect/>
          </a:stretch>
        </p:blipFill>
        <p:spPr>
          <a:xfrm>
            <a:off x="6111597" y="2491145"/>
            <a:ext cx="446603" cy="446603"/>
          </a:xfrm>
          <a:prstGeom prst="rect">
            <a:avLst/>
          </a:prstGeom>
        </p:spPr>
      </p:pic>
      <p:sp>
        <p:nvSpPr>
          <p:cNvPr id="6" name="Text 2"/>
          <p:cNvSpPr/>
          <p:nvPr/>
        </p:nvSpPr>
        <p:spPr>
          <a:xfrm>
            <a:off x="6111597" y="3116342"/>
            <a:ext cx="2233136" cy="279202"/>
          </a:xfrm>
          <a:prstGeom prst="rect">
            <a:avLst/>
          </a:prstGeom>
          <a:noFill/>
          <a:ln/>
        </p:spPr>
        <p:txBody>
          <a:bodyPr wrap="none" lIns="0" tIns="0" rIns="0" bIns="0" rtlCol="0" anchor="t"/>
          <a:lstStyle/>
          <a:p>
            <a:pPr algn="l" indent="0" marL="0">
              <a:lnSpc>
                <a:spcPts val="2150"/>
              </a:lnSpc>
              <a:buNone/>
            </a:pPr>
            <a:r>
              <a:rPr lang="en-US" sz="1750" dirty="0">
                <a:solidFill>
                  <a:srgbClr val="E2E6E9"/>
                </a:solidFill>
                <a:latin typeface="Merriweather" pitchFamily="34" charset="0"/>
                <a:ea typeface="Merriweather" pitchFamily="34" charset="-122"/>
                <a:cs typeface="Merriweather" pitchFamily="34" charset="-120"/>
              </a:rPr>
              <a:t>Upload Items</a:t>
            </a:r>
            <a:endParaRPr lang="en-US" sz="1750" dirty="0"/>
          </a:p>
        </p:txBody>
      </p:sp>
      <p:sp>
        <p:nvSpPr>
          <p:cNvPr id="7" name="Text 3"/>
          <p:cNvSpPr/>
          <p:nvPr/>
        </p:nvSpPr>
        <p:spPr>
          <a:xfrm>
            <a:off x="6111597" y="3502700"/>
            <a:ext cx="2452568" cy="1143476"/>
          </a:xfrm>
          <a:prstGeom prst="rect">
            <a:avLst/>
          </a:prstGeom>
          <a:noFill/>
          <a:ln/>
        </p:spPr>
        <p:txBody>
          <a:bodyPr wrap="square" lIns="0" tIns="0" rIns="0" bIns="0" rtlCol="0" anchor="t"/>
          <a:lstStyle/>
          <a:p>
            <a:pPr algn="l" indent="0" marL="0">
              <a:lnSpc>
                <a:spcPts val="2250"/>
              </a:lnSpc>
              <a:buNone/>
            </a:pPr>
            <a:r>
              <a:rPr lang="en-US" sz="1400" dirty="0">
                <a:solidFill>
                  <a:srgbClr val="E2E6E9"/>
                </a:solidFill>
                <a:latin typeface="Merriweather" pitchFamily="34" charset="0"/>
                <a:ea typeface="Merriweather" pitchFamily="34" charset="-122"/>
                <a:cs typeface="Merriweather" pitchFamily="34" charset="-120"/>
              </a:rPr>
              <a:t>Easily upload photos, locations, dates, and contact information for lost or found items.</a:t>
            </a:r>
            <a:endParaRPr lang="en-US" sz="1400" dirty="0"/>
          </a:p>
        </p:txBody>
      </p:sp>
      <p:pic>
        <p:nvPicPr>
          <p:cNvPr id="8" name="Image 2" descr="preencoded.png">    </p:cNvPr>
          <p:cNvPicPr>
            <a:picLocks noChangeAspect="1"/>
          </p:cNvPicPr>
          <p:nvPr/>
        </p:nvPicPr>
        <p:blipFill>
          <a:blip r:embed="rId3"/>
          <a:stretch>
            <a:fillRect/>
          </a:stretch>
        </p:blipFill>
        <p:spPr>
          <a:xfrm>
            <a:off x="8832056" y="2491145"/>
            <a:ext cx="446603" cy="446603"/>
          </a:xfrm>
          <a:prstGeom prst="rect">
            <a:avLst/>
          </a:prstGeom>
        </p:spPr>
      </p:pic>
      <p:sp>
        <p:nvSpPr>
          <p:cNvPr id="9" name="Text 4"/>
          <p:cNvSpPr/>
          <p:nvPr/>
        </p:nvSpPr>
        <p:spPr>
          <a:xfrm>
            <a:off x="8832056" y="3116342"/>
            <a:ext cx="2233136" cy="279202"/>
          </a:xfrm>
          <a:prstGeom prst="rect">
            <a:avLst/>
          </a:prstGeom>
          <a:noFill/>
          <a:ln/>
        </p:spPr>
        <p:txBody>
          <a:bodyPr wrap="none" lIns="0" tIns="0" rIns="0" bIns="0" rtlCol="0" anchor="t"/>
          <a:lstStyle/>
          <a:p>
            <a:pPr algn="l" indent="0" marL="0">
              <a:lnSpc>
                <a:spcPts val="2150"/>
              </a:lnSpc>
              <a:buNone/>
            </a:pPr>
            <a:r>
              <a:rPr lang="en-US" sz="1750" dirty="0">
                <a:solidFill>
                  <a:srgbClr val="E2E6E9"/>
                </a:solidFill>
                <a:latin typeface="Merriweather" pitchFamily="34" charset="0"/>
                <a:ea typeface="Merriweather" pitchFamily="34" charset="-122"/>
                <a:cs typeface="Merriweather" pitchFamily="34" charset="-120"/>
              </a:rPr>
              <a:t>Smart Matching</a:t>
            </a:r>
            <a:endParaRPr lang="en-US" sz="1750" dirty="0"/>
          </a:p>
        </p:txBody>
      </p:sp>
      <p:sp>
        <p:nvSpPr>
          <p:cNvPr id="10" name="Text 5"/>
          <p:cNvSpPr/>
          <p:nvPr/>
        </p:nvSpPr>
        <p:spPr>
          <a:xfrm>
            <a:off x="8832056" y="3502700"/>
            <a:ext cx="2452568" cy="1429345"/>
          </a:xfrm>
          <a:prstGeom prst="rect">
            <a:avLst/>
          </a:prstGeom>
          <a:noFill/>
          <a:ln/>
        </p:spPr>
        <p:txBody>
          <a:bodyPr wrap="square" lIns="0" tIns="0" rIns="0" bIns="0" rtlCol="0" anchor="t"/>
          <a:lstStyle/>
          <a:p>
            <a:pPr algn="l" indent="0" marL="0">
              <a:lnSpc>
                <a:spcPts val="2250"/>
              </a:lnSpc>
              <a:buNone/>
            </a:pPr>
            <a:r>
              <a:rPr lang="en-US" sz="1400" dirty="0">
                <a:solidFill>
                  <a:srgbClr val="E2E6E9"/>
                </a:solidFill>
                <a:latin typeface="Merriweather" pitchFamily="34" charset="0"/>
                <a:ea typeface="Merriweather" pitchFamily="34" charset="-122"/>
                <a:cs typeface="Merriweather" pitchFamily="34" charset="-120"/>
              </a:rPr>
              <a:t>Image recognition technology provides intelligent matching of items based on visual similarity.</a:t>
            </a:r>
            <a:endParaRPr lang="en-US" sz="1400" dirty="0"/>
          </a:p>
        </p:txBody>
      </p:sp>
      <p:pic>
        <p:nvPicPr>
          <p:cNvPr id="11" name="Image 3" descr="preencoded.png">    </p:cNvPr>
          <p:cNvPicPr>
            <a:picLocks noChangeAspect="1"/>
          </p:cNvPicPr>
          <p:nvPr/>
        </p:nvPicPr>
        <p:blipFill>
          <a:blip r:embed="rId4"/>
          <a:stretch>
            <a:fillRect/>
          </a:stretch>
        </p:blipFill>
        <p:spPr>
          <a:xfrm>
            <a:off x="11552515" y="2491145"/>
            <a:ext cx="446603" cy="446603"/>
          </a:xfrm>
          <a:prstGeom prst="rect">
            <a:avLst/>
          </a:prstGeom>
        </p:spPr>
      </p:pic>
      <p:sp>
        <p:nvSpPr>
          <p:cNvPr id="12" name="Text 6"/>
          <p:cNvSpPr/>
          <p:nvPr/>
        </p:nvSpPr>
        <p:spPr>
          <a:xfrm>
            <a:off x="11552515" y="3116342"/>
            <a:ext cx="2233136" cy="279202"/>
          </a:xfrm>
          <a:prstGeom prst="rect">
            <a:avLst/>
          </a:prstGeom>
          <a:noFill/>
          <a:ln/>
        </p:spPr>
        <p:txBody>
          <a:bodyPr wrap="none" lIns="0" tIns="0" rIns="0" bIns="0" rtlCol="0" anchor="t"/>
          <a:lstStyle/>
          <a:p>
            <a:pPr algn="l" indent="0" marL="0">
              <a:lnSpc>
                <a:spcPts val="2150"/>
              </a:lnSpc>
              <a:buNone/>
            </a:pPr>
            <a:r>
              <a:rPr lang="en-US" sz="1750" dirty="0">
                <a:solidFill>
                  <a:srgbClr val="E2E6E9"/>
                </a:solidFill>
                <a:latin typeface="Merriweather" pitchFamily="34" charset="0"/>
                <a:ea typeface="Merriweather" pitchFamily="34" charset="-122"/>
                <a:cs typeface="Merriweather" pitchFamily="34" charset="-120"/>
              </a:rPr>
              <a:t>Item Gallery</a:t>
            </a:r>
            <a:endParaRPr lang="en-US" sz="1750" dirty="0"/>
          </a:p>
        </p:txBody>
      </p:sp>
      <p:sp>
        <p:nvSpPr>
          <p:cNvPr id="13" name="Text 7"/>
          <p:cNvSpPr/>
          <p:nvPr/>
        </p:nvSpPr>
        <p:spPr>
          <a:xfrm>
            <a:off x="11552515" y="3502700"/>
            <a:ext cx="2452568" cy="1143476"/>
          </a:xfrm>
          <a:prstGeom prst="rect">
            <a:avLst/>
          </a:prstGeom>
          <a:noFill/>
          <a:ln/>
        </p:spPr>
        <p:txBody>
          <a:bodyPr wrap="square" lIns="0" tIns="0" rIns="0" bIns="0" rtlCol="0" anchor="t"/>
          <a:lstStyle/>
          <a:p>
            <a:pPr algn="l" indent="0" marL="0">
              <a:lnSpc>
                <a:spcPts val="2250"/>
              </a:lnSpc>
              <a:buNone/>
            </a:pPr>
            <a:r>
              <a:rPr lang="en-US" sz="1400" dirty="0">
                <a:solidFill>
                  <a:srgbClr val="E2E6E9"/>
                </a:solidFill>
                <a:latin typeface="Merriweather" pitchFamily="34" charset="0"/>
                <a:ea typeface="Merriweather" pitchFamily="34" charset="-122"/>
                <a:cs typeface="Merriweather" pitchFamily="34" charset="-120"/>
              </a:rPr>
              <a:t>Browse all posted items in a user-friendly gallery, making it easy to identify potential matches.</a:t>
            </a:r>
            <a:endParaRPr lang="en-US" sz="1400" dirty="0"/>
          </a:p>
        </p:txBody>
      </p:sp>
      <p:pic>
        <p:nvPicPr>
          <p:cNvPr id="14" name="Image 4" descr="preencoded.png">    </p:cNvPr>
          <p:cNvPicPr>
            <a:picLocks noChangeAspect="1"/>
          </p:cNvPicPr>
          <p:nvPr/>
        </p:nvPicPr>
        <p:blipFill>
          <a:blip r:embed="rId5"/>
          <a:stretch>
            <a:fillRect/>
          </a:stretch>
        </p:blipFill>
        <p:spPr>
          <a:xfrm>
            <a:off x="6111597" y="5467945"/>
            <a:ext cx="446603" cy="446603"/>
          </a:xfrm>
          <a:prstGeom prst="rect">
            <a:avLst/>
          </a:prstGeom>
        </p:spPr>
      </p:pic>
      <p:sp>
        <p:nvSpPr>
          <p:cNvPr id="15" name="Text 8"/>
          <p:cNvSpPr/>
          <p:nvPr/>
        </p:nvSpPr>
        <p:spPr>
          <a:xfrm>
            <a:off x="6111597" y="6093142"/>
            <a:ext cx="2233136" cy="279202"/>
          </a:xfrm>
          <a:prstGeom prst="rect">
            <a:avLst/>
          </a:prstGeom>
          <a:noFill/>
          <a:ln/>
        </p:spPr>
        <p:txBody>
          <a:bodyPr wrap="none" lIns="0" tIns="0" rIns="0" bIns="0" rtlCol="0" anchor="t"/>
          <a:lstStyle/>
          <a:p>
            <a:pPr algn="l" indent="0" marL="0">
              <a:lnSpc>
                <a:spcPts val="2150"/>
              </a:lnSpc>
              <a:buNone/>
            </a:pPr>
            <a:r>
              <a:rPr lang="en-US" sz="1750" dirty="0">
                <a:solidFill>
                  <a:srgbClr val="E2E6E9"/>
                </a:solidFill>
                <a:latin typeface="Merriweather" pitchFamily="34" charset="0"/>
                <a:ea typeface="Merriweather" pitchFamily="34" charset="-122"/>
                <a:cs typeface="Merriweather" pitchFamily="34" charset="-120"/>
              </a:rPr>
              <a:t>Error Handling</a:t>
            </a:r>
            <a:endParaRPr lang="en-US" sz="1750" dirty="0"/>
          </a:p>
        </p:txBody>
      </p:sp>
      <p:sp>
        <p:nvSpPr>
          <p:cNvPr id="16" name="Text 9"/>
          <p:cNvSpPr/>
          <p:nvPr/>
        </p:nvSpPr>
        <p:spPr>
          <a:xfrm>
            <a:off x="6111597" y="6479500"/>
            <a:ext cx="2452568" cy="1143476"/>
          </a:xfrm>
          <a:prstGeom prst="rect">
            <a:avLst/>
          </a:prstGeom>
          <a:noFill/>
          <a:ln/>
        </p:spPr>
        <p:txBody>
          <a:bodyPr wrap="square" lIns="0" tIns="0" rIns="0" bIns="0" rtlCol="0" anchor="t"/>
          <a:lstStyle/>
          <a:p>
            <a:pPr algn="l" indent="0" marL="0">
              <a:lnSpc>
                <a:spcPts val="2250"/>
              </a:lnSpc>
              <a:buNone/>
            </a:pPr>
            <a:r>
              <a:rPr lang="en-US" sz="1400" dirty="0">
                <a:solidFill>
                  <a:srgbClr val="E2E6E9"/>
                </a:solidFill>
                <a:latin typeface="Merriweather" pitchFamily="34" charset="0"/>
                <a:ea typeface="Merriweather" pitchFamily="34" charset="-122"/>
                <a:cs typeface="Merriweather" pitchFamily="34" charset="-120"/>
              </a:rPr>
              <a:t>Robust error handling ensures smooth operation and a seamless user experience.</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63798" y="837248"/>
            <a:ext cx="11838384" cy="771287"/>
          </a:xfrm>
          <a:prstGeom prst="rect">
            <a:avLst/>
          </a:prstGeom>
          <a:noFill/>
          <a:ln/>
        </p:spPr>
        <p:txBody>
          <a:bodyPr wrap="none" lIns="0" tIns="0" rIns="0" bIns="0" rtlCol="0" anchor="t"/>
          <a:lstStyle/>
          <a:p>
            <a:pPr algn="l"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Technology Stack: Powering FindItBack</a:t>
            </a:r>
            <a:endParaRPr lang="en-US" sz="4850" dirty="0"/>
          </a:p>
        </p:txBody>
      </p:sp>
      <p:sp>
        <p:nvSpPr>
          <p:cNvPr id="3" name="Text 1"/>
          <p:cNvSpPr/>
          <p:nvPr/>
        </p:nvSpPr>
        <p:spPr>
          <a:xfrm>
            <a:off x="863798" y="2102168"/>
            <a:ext cx="12902803" cy="789622"/>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FindItBack leverages a modern technology stack to deliver efficient and accurate results. Each component is carefully selected to ensure optimal performance and scalability.</a:t>
            </a:r>
            <a:endParaRPr lang="en-US" sz="1900" dirty="0"/>
          </a:p>
        </p:txBody>
      </p:sp>
      <p:pic>
        <p:nvPicPr>
          <p:cNvPr id="4" name="Image 0" descr="preencoded.png">    </p:cNvPr>
          <p:cNvPicPr>
            <a:picLocks noChangeAspect="1"/>
          </p:cNvPicPr>
          <p:nvPr/>
        </p:nvPicPr>
        <p:blipFill>
          <a:blip r:embed="rId1"/>
          <a:stretch>
            <a:fillRect/>
          </a:stretch>
        </p:blipFill>
        <p:spPr>
          <a:xfrm>
            <a:off x="3024902" y="3169444"/>
            <a:ext cx="2128957" cy="879158"/>
          </a:xfrm>
          <a:prstGeom prst="rect">
            <a:avLst/>
          </a:prstGeom>
        </p:spPr>
      </p:pic>
      <p:sp>
        <p:nvSpPr>
          <p:cNvPr id="5" name="Text 2"/>
          <p:cNvSpPr/>
          <p:nvPr/>
        </p:nvSpPr>
        <p:spPr>
          <a:xfrm>
            <a:off x="3915728" y="3486864"/>
            <a:ext cx="347067" cy="433864"/>
          </a:xfrm>
          <a:prstGeom prst="rect">
            <a:avLst/>
          </a:prstGeom>
          <a:noFill/>
          <a:ln/>
        </p:spPr>
        <p:txBody>
          <a:bodyPr wrap="none" lIns="0" tIns="0" rIns="0" bIns="0" rtlCol="0" anchor="t"/>
          <a:lstStyle/>
          <a:p>
            <a:pPr algn="ctr" indent="0" marL="0">
              <a:lnSpc>
                <a:spcPts val="4350"/>
              </a:lnSpc>
              <a:buNone/>
            </a:pPr>
            <a:r>
              <a:rPr lang="en-US" sz="2700" dirty="0">
                <a:solidFill>
                  <a:srgbClr val="E2E6E9"/>
                </a:solidFill>
                <a:latin typeface="Merriweather" pitchFamily="34" charset="0"/>
                <a:ea typeface="Merriweather" pitchFamily="34" charset="-122"/>
                <a:cs typeface="Merriweather" pitchFamily="34" charset="-120"/>
              </a:rPr>
              <a:t>1</a:t>
            </a:r>
            <a:endParaRPr lang="en-US" sz="2700" dirty="0"/>
          </a:p>
        </p:txBody>
      </p:sp>
      <p:sp>
        <p:nvSpPr>
          <p:cNvPr id="6" name="Text 3"/>
          <p:cNvSpPr/>
          <p:nvPr/>
        </p:nvSpPr>
        <p:spPr>
          <a:xfrm>
            <a:off x="5400675" y="3416260"/>
            <a:ext cx="1377196" cy="385524"/>
          </a:xfrm>
          <a:prstGeom prst="rect">
            <a:avLst/>
          </a:prstGeom>
          <a:noFill/>
          <a:ln/>
        </p:spPr>
        <p:txBody>
          <a:bodyPr wrap="none" lIns="0" tIns="0" rIns="0" bIns="0" rtlCol="0" anchor="t"/>
          <a:lstStyle/>
          <a:p>
            <a:pPr algn="l" indent="0" marL="0">
              <a:lnSpc>
                <a:spcPts val="3000"/>
              </a:lnSpc>
              <a:buNone/>
            </a:pPr>
            <a:r>
              <a:rPr lang="en-US" sz="2400" dirty="0">
                <a:solidFill>
                  <a:srgbClr val="E2E6E9"/>
                </a:solidFill>
                <a:latin typeface="Merriweather" pitchFamily="34" charset="0"/>
                <a:ea typeface="Merriweather" pitchFamily="34" charset="-122"/>
                <a:cs typeface="Merriweather" pitchFamily="34" charset="-120"/>
              </a:rPr>
              <a:t>Streamlit</a:t>
            </a:r>
            <a:endParaRPr lang="en-US" sz="2400" dirty="0"/>
          </a:p>
        </p:txBody>
      </p:sp>
      <p:sp>
        <p:nvSpPr>
          <p:cNvPr id="7" name="Shape 4"/>
          <p:cNvSpPr/>
          <p:nvPr/>
        </p:nvSpPr>
        <p:spPr>
          <a:xfrm>
            <a:off x="5215533" y="4064198"/>
            <a:ext cx="8489394" cy="15240"/>
          </a:xfrm>
          <a:prstGeom prst="roundRect">
            <a:avLst>
              <a:gd name="adj" fmla="val 680244"/>
            </a:avLst>
          </a:prstGeom>
          <a:solidFill>
            <a:srgbClr val="194A99"/>
          </a:solidFill>
          <a:ln/>
        </p:spPr>
      </p:sp>
      <p:pic>
        <p:nvPicPr>
          <p:cNvPr id="8" name="Image 1" descr="preencoded.png">    </p:cNvPr>
          <p:cNvPicPr>
            <a:picLocks noChangeAspect="1"/>
          </p:cNvPicPr>
          <p:nvPr/>
        </p:nvPicPr>
        <p:blipFill>
          <a:blip r:embed="rId2"/>
          <a:stretch>
            <a:fillRect/>
          </a:stretch>
        </p:blipFill>
        <p:spPr>
          <a:xfrm>
            <a:off x="1960483" y="4110276"/>
            <a:ext cx="4257913" cy="879158"/>
          </a:xfrm>
          <a:prstGeom prst="rect">
            <a:avLst/>
          </a:prstGeom>
        </p:spPr>
      </p:pic>
      <p:sp>
        <p:nvSpPr>
          <p:cNvPr id="9" name="Text 5"/>
          <p:cNvSpPr/>
          <p:nvPr/>
        </p:nvSpPr>
        <p:spPr>
          <a:xfrm>
            <a:off x="3915847" y="4332923"/>
            <a:ext cx="347067" cy="433864"/>
          </a:xfrm>
          <a:prstGeom prst="rect">
            <a:avLst/>
          </a:prstGeom>
          <a:noFill/>
          <a:ln/>
        </p:spPr>
        <p:txBody>
          <a:bodyPr wrap="none" lIns="0" tIns="0" rIns="0" bIns="0" rtlCol="0" anchor="t"/>
          <a:lstStyle/>
          <a:p>
            <a:pPr algn="ctr" indent="0" marL="0">
              <a:lnSpc>
                <a:spcPts val="4350"/>
              </a:lnSpc>
              <a:buNone/>
            </a:pPr>
            <a:r>
              <a:rPr lang="en-US" sz="2700" dirty="0">
                <a:solidFill>
                  <a:srgbClr val="E2E6E9"/>
                </a:solidFill>
                <a:latin typeface="Merriweather" pitchFamily="34" charset="0"/>
                <a:ea typeface="Merriweather" pitchFamily="34" charset="-122"/>
                <a:cs typeface="Merriweather" pitchFamily="34" charset="-120"/>
              </a:rPr>
              <a:t>2</a:t>
            </a:r>
            <a:endParaRPr lang="en-US" sz="2700" dirty="0"/>
          </a:p>
        </p:txBody>
      </p:sp>
      <p:sp>
        <p:nvSpPr>
          <p:cNvPr id="10" name="Text 6"/>
          <p:cNvSpPr/>
          <p:nvPr/>
        </p:nvSpPr>
        <p:spPr>
          <a:xfrm>
            <a:off x="6465213" y="4357092"/>
            <a:ext cx="1751648" cy="385524"/>
          </a:xfrm>
          <a:prstGeom prst="rect">
            <a:avLst/>
          </a:prstGeom>
          <a:noFill/>
          <a:ln/>
        </p:spPr>
        <p:txBody>
          <a:bodyPr wrap="none" lIns="0" tIns="0" rIns="0" bIns="0" rtlCol="0" anchor="t"/>
          <a:lstStyle/>
          <a:p>
            <a:pPr algn="l" indent="0" marL="0">
              <a:lnSpc>
                <a:spcPts val="3000"/>
              </a:lnSpc>
              <a:buNone/>
            </a:pPr>
            <a:r>
              <a:rPr lang="en-US" sz="2400" dirty="0">
                <a:solidFill>
                  <a:srgbClr val="E2E6E9"/>
                </a:solidFill>
                <a:latin typeface="Merriweather" pitchFamily="34" charset="0"/>
                <a:ea typeface="Merriweather" pitchFamily="34" charset="-122"/>
                <a:cs typeface="Merriweather" pitchFamily="34" charset="-120"/>
              </a:rPr>
              <a:t>TensorFlow</a:t>
            </a:r>
            <a:endParaRPr lang="en-US" sz="2400" dirty="0"/>
          </a:p>
        </p:txBody>
      </p:sp>
      <p:sp>
        <p:nvSpPr>
          <p:cNvPr id="11" name="Shape 7"/>
          <p:cNvSpPr/>
          <p:nvPr/>
        </p:nvSpPr>
        <p:spPr>
          <a:xfrm>
            <a:off x="6280071" y="5005030"/>
            <a:ext cx="7424857" cy="15240"/>
          </a:xfrm>
          <a:prstGeom prst="roundRect">
            <a:avLst>
              <a:gd name="adj" fmla="val 680244"/>
            </a:avLst>
          </a:prstGeom>
          <a:solidFill>
            <a:srgbClr val="194A99"/>
          </a:solidFill>
          <a:ln/>
        </p:spPr>
      </p:sp>
      <p:pic>
        <p:nvPicPr>
          <p:cNvPr id="12" name="Image 2" descr="preencoded.png">    </p:cNvPr>
          <p:cNvPicPr>
            <a:picLocks noChangeAspect="1"/>
          </p:cNvPicPr>
          <p:nvPr/>
        </p:nvPicPr>
        <p:blipFill>
          <a:blip r:embed="rId3"/>
          <a:stretch>
            <a:fillRect/>
          </a:stretch>
        </p:blipFill>
        <p:spPr>
          <a:xfrm>
            <a:off x="895945" y="5051108"/>
            <a:ext cx="6386870" cy="879158"/>
          </a:xfrm>
          <a:prstGeom prst="rect">
            <a:avLst/>
          </a:prstGeom>
        </p:spPr>
      </p:pic>
      <p:sp>
        <p:nvSpPr>
          <p:cNvPr id="13" name="Text 8"/>
          <p:cNvSpPr/>
          <p:nvPr/>
        </p:nvSpPr>
        <p:spPr>
          <a:xfrm>
            <a:off x="3915847" y="5273754"/>
            <a:ext cx="347067" cy="433864"/>
          </a:xfrm>
          <a:prstGeom prst="rect">
            <a:avLst/>
          </a:prstGeom>
          <a:noFill/>
          <a:ln/>
        </p:spPr>
        <p:txBody>
          <a:bodyPr wrap="none" lIns="0" tIns="0" rIns="0" bIns="0" rtlCol="0" anchor="t"/>
          <a:lstStyle/>
          <a:p>
            <a:pPr algn="ctr" indent="0" marL="0">
              <a:lnSpc>
                <a:spcPts val="4350"/>
              </a:lnSpc>
              <a:buNone/>
            </a:pPr>
            <a:r>
              <a:rPr lang="en-US" sz="2700" dirty="0">
                <a:solidFill>
                  <a:srgbClr val="E2E6E9"/>
                </a:solidFill>
                <a:latin typeface="Merriweather" pitchFamily="34" charset="0"/>
                <a:ea typeface="Merriweather" pitchFamily="34" charset="-122"/>
                <a:cs typeface="Merriweather" pitchFamily="34" charset="-120"/>
              </a:rPr>
              <a:t>3</a:t>
            </a:r>
            <a:endParaRPr lang="en-US" sz="2700" dirty="0"/>
          </a:p>
        </p:txBody>
      </p:sp>
      <p:sp>
        <p:nvSpPr>
          <p:cNvPr id="14" name="Text 9"/>
          <p:cNvSpPr/>
          <p:nvPr/>
        </p:nvSpPr>
        <p:spPr>
          <a:xfrm>
            <a:off x="7529632" y="5297924"/>
            <a:ext cx="1735217" cy="385524"/>
          </a:xfrm>
          <a:prstGeom prst="rect">
            <a:avLst/>
          </a:prstGeom>
          <a:noFill/>
          <a:ln/>
        </p:spPr>
        <p:txBody>
          <a:bodyPr wrap="none" lIns="0" tIns="0" rIns="0" bIns="0" rtlCol="0" anchor="t"/>
          <a:lstStyle/>
          <a:p>
            <a:pPr algn="l" indent="0" marL="0">
              <a:lnSpc>
                <a:spcPts val="3000"/>
              </a:lnSpc>
              <a:buNone/>
            </a:pPr>
            <a:r>
              <a:rPr lang="en-US" sz="2400" dirty="0">
                <a:solidFill>
                  <a:srgbClr val="E2E6E9"/>
                </a:solidFill>
                <a:latin typeface="Merriweather" pitchFamily="34" charset="0"/>
                <a:ea typeface="Merriweather" pitchFamily="34" charset="-122"/>
                <a:cs typeface="Merriweather" pitchFamily="34" charset="-120"/>
              </a:rPr>
              <a:t>Scikit-learn</a:t>
            </a:r>
            <a:endParaRPr lang="en-US" sz="2400" dirty="0"/>
          </a:p>
        </p:txBody>
      </p:sp>
      <p:sp>
        <p:nvSpPr>
          <p:cNvPr id="15" name="Text 10"/>
          <p:cNvSpPr/>
          <p:nvPr/>
        </p:nvSpPr>
        <p:spPr>
          <a:xfrm>
            <a:off x="863798" y="6207919"/>
            <a:ext cx="12902803" cy="1184434"/>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Our choice of Streamlit allows for rapid UI development, while TensorFlow (MobileNetV2) provides powerful image recognition capabilities. Cosine similarity via scikit-learn ensures accurate matching, and Python uuid generates unique IDs for each item.</a:t>
            </a:r>
            <a:endParaRPr lang="en-US"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40913" y="503634"/>
            <a:ext cx="8926116" cy="572214"/>
          </a:xfrm>
          <a:prstGeom prst="rect">
            <a:avLst/>
          </a:prstGeom>
          <a:noFill/>
          <a:ln/>
        </p:spPr>
        <p:txBody>
          <a:bodyPr wrap="none" lIns="0" tIns="0" rIns="0" bIns="0" rtlCol="0" anchor="t"/>
          <a:lstStyle/>
          <a:p>
            <a:pPr algn="l" indent="0" marL="0">
              <a:lnSpc>
                <a:spcPts val="4500"/>
              </a:lnSpc>
              <a:buNone/>
            </a:pPr>
            <a:r>
              <a:rPr lang="en-US" sz="3600" dirty="0">
                <a:solidFill>
                  <a:srgbClr val="F5F0F0"/>
                </a:solidFill>
                <a:latin typeface="Merriweather" pitchFamily="34" charset="0"/>
                <a:ea typeface="Merriweather" pitchFamily="34" charset="-122"/>
                <a:cs typeface="Merriweather" pitchFamily="34" charset="-120"/>
              </a:rPr>
              <a:t>Working Pipeline: From Upload to Match</a:t>
            </a:r>
            <a:endParaRPr lang="en-US" sz="3600" dirty="0"/>
          </a:p>
        </p:txBody>
      </p:sp>
      <p:sp>
        <p:nvSpPr>
          <p:cNvPr id="3" name="Text 1"/>
          <p:cNvSpPr/>
          <p:nvPr/>
        </p:nvSpPr>
        <p:spPr>
          <a:xfrm>
            <a:off x="640913" y="1442085"/>
            <a:ext cx="13348573" cy="585788"/>
          </a:xfrm>
          <a:prstGeom prst="rect">
            <a:avLst/>
          </a:prstGeom>
          <a:noFill/>
          <a:ln/>
        </p:spPr>
        <p:txBody>
          <a:bodyPr wrap="square" lIns="0" tIns="0" rIns="0" bIns="0" rtlCol="0" anchor="t"/>
          <a:lstStyle/>
          <a:p>
            <a:pPr algn="l" indent="0" marL="0">
              <a:lnSpc>
                <a:spcPts val="2300"/>
              </a:lnSpc>
              <a:buNone/>
            </a:pPr>
            <a:r>
              <a:rPr lang="en-US" sz="1400" dirty="0">
                <a:solidFill>
                  <a:srgbClr val="E2E6E9"/>
                </a:solidFill>
                <a:latin typeface="Merriweather" pitchFamily="34" charset="0"/>
                <a:ea typeface="Merriweather" pitchFamily="34" charset="-122"/>
                <a:cs typeface="Merriweather" pitchFamily="34" charset="-120"/>
              </a:rPr>
              <a:t>The FindItBack system follows a clear and efficient pipeline, ensuring fast and accurate matching of lost and found items. From the initial upload to the final display of matches, each step is optimized for performance.</a:t>
            </a:r>
            <a:endParaRPr lang="en-US" sz="1400" dirty="0"/>
          </a:p>
        </p:txBody>
      </p:sp>
      <p:pic>
        <p:nvPicPr>
          <p:cNvPr id="4" name="Image 0" descr="preencoded.png">    </p:cNvPr>
          <p:cNvPicPr>
            <a:picLocks noChangeAspect="1"/>
          </p:cNvPicPr>
          <p:nvPr/>
        </p:nvPicPr>
        <p:blipFill>
          <a:blip r:embed="rId1"/>
          <a:stretch>
            <a:fillRect/>
          </a:stretch>
        </p:blipFill>
        <p:spPr>
          <a:xfrm>
            <a:off x="640913" y="2233851"/>
            <a:ext cx="915591" cy="1098828"/>
          </a:xfrm>
          <a:prstGeom prst="rect">
            <a:avLst/>
          </a:prstGeom>
        </p:spPr>
      </p:pic>
      <p:sp>
        <p:nvSpPr>
          <p:cNvPr id="5" name="Text 2"/>
          <p:cNvSpPr/>
          <p:nvPr/>
        </p:nvSpPr>
        <p:spPr>
          <a:xfrm>
            <a:off x="1831181" y="2416969"/>
            <a:ext cx="2289215" cy="286107"/>
          </a:xfrm>
          <a:prstGeom prst="rect">
            <a:avLst/>
          </a:prstGeom>
          <a:noFill/>
          <a:ln/>
        </p:spPr>
        <p:txBody>
          <a:bodyPr wrap="none" lIns="0" tIns="0" rIns="0" bIns="0" rtlCol="0" anchor="t"/>
          <a:lstStyle/>
          <a:p>
            <a:pPr algn="l" indent="0" marL="0">
              <a:lnSpc>
                <a:spcPts val="2250"/>
              </a:lnSpc>
              <a:buNone/>
            </a:pPr>
            <a:r>
              <a:rPr lang="en-US" sz="1800" dirty="0">
                <a:solidFill>
                  <a:srgbClr val="E2E6E9"/>
                </a:solidFill>
                <a:latin typeface="Merriweather" pitchFamily="34" charset="0"/>
                <a:ea typeface="Merriweather" pitchFamily="34" charset="-122"/>
                <a:cs typeface="Merriweather" pitchFamily="34" charset="-120"/>
              </a:rPr>
              <a:t>Upload</a:t>
            </a:r>
            <a:endParaRPr lang="en-US" sz="1800" dirty="0"/>
          </a:p>
        </p:txBody>
      </p:sp>
      <p:sp>
        <p:nvSpPr>
          <p:cNvPr id="6" name="Text 3"/>
          <p:cNvSpPr/>
          <p:nvPr/>
        </p:nvSpPr>
        <p:spPr>
          <a:xfrm>
            <a:off x="1831181" y="2812852"/>
            <a:ext cx="12158305" cy="292894"/>
          </a:xfrm>
          <a:prstGeom prst="rect">
            <a:avLst/>
          </a:prstGeom>
          <a:noFill/>
          <a:ln/>
        </p:spPr>
        <p:txBody>
          <a:bodyPr wrap="none" lIns="0" tIns="0" rIns="0" bIns="0" rtlCol="0" anchor="t"/>
          <a:lstStyle/>
          <a:p>
            <a:pPr algn="l" indent="0" marL="0">
              <a:lnSpc>
                <a:spcPts val="2300"/>
              </a:lnSpc>
              <a:buNone/>
            </a:pPr>
            <a:r>
              <a:rPr lang="en-US" sz="1400" dirty="0">
                <a:solidFill>
                  <a:srgbClr val="E2E6E9"/>
                </a:solidFill>
                <a:latin typeface="Merriweather" pitchFamily="34" charset="0"/>
                <a:ea typeface="Merriweather" pitchFamily="34" charset="-122"/>
                <a:cs typeface="Merriweather" pitchFamily="34" charset="-120"/>
              </a:rPr>
              <a:t>User uploads image and item details.</a:t>
            </a:r>
            <a:endParaRPr lang="en-US" sz="1400" dirty="0"/>
          </a:p>
        </p:txBody>
      </p:sp>
      <p:pic>
        <p:nvPicPr>
          <p:cNvPr id="7" name="Image 1" descr="preencoded.png">    </p:cNvPr>
          <p:cNvPicPr>
            <a:picLocks noChangeAspect="1"/>
          </p:cNvPicPr>
          <p:nvPr/>
        </p:nvPicPr>
        <p:blipFill>
          <a:blip r:embed="rId2"/>
          <a:stretch>
            <a:fillRect/>
          </a:stretch>
        </p:blipFill>
        <p:spPr>
          <a:xfrm>
            <a:off x="640913" y="3332678"/>
            <a:ext cx="915591" cy="1098828"/>
          </a:xfrm>
          <a:prstGeom prst="rect">
            <a:avLst/>
          </a:prstGeom>
        </p:spPr>
      </p:pic>
      <p:sp>
        <p:nvSpPr>
          <p:cNvPr id="8" name="Text 4"/>
          <p:cNvSpPr/>
          <p:nvPr/>
        </p:nvSpPr>
        <p:spPr>
          <a:xfrm>
            <a:off x="1831181" y="3515797"/>
            <a:ext cx="2289215" cy="286107"/>
          </a:xfrm>
          <a:prstGeom prst="rect">
            <a:avLst/>
          </a:prstGeom>
          <a:noFill/>
          <a:ln/>
        </p:spPr>
        <p:txBody>
          <a:bodyPr wrap="none" lIns="0" tIns="0" rIns="0" bIns="0" rtlCol="0" anchor="t"/>
          <a:lstStyle/>
          <a:p>
            <a:pPr algn="l" indent="0" marL="0">
              <a:lnSpc>
                <a:spcPts val="2250"/>
              </a:lnSpc>
              <a:buNone/>
            </a:pPr>
            <a:r>
              <a:rPr lang="en-US" sz="1800" dirty="0">
                <a:solidFill>
                  <a:srgbClr val="E2E6E9"/>
                </a:solidFill>
                <a:latin typeface="Merriweather" pitchFamily="34" charset="0"/>
                <a:ea typeface="Merriweather" pitchFamily="34" charset="-122"/>
                <a:cs typeface="Merriweather" pitchFamily="34" charset="-120"/>
              </a:rPr>
              <a:t>Process</a:t>
            </a:r>
            <a:endParaRPr lang="en-US" sz="1800" dirty="0"/>
          </a:p>
        </p:txBody>
      </p:sp>
      <p:sp>
        <p:nvSpPr>
          <p:cNvPr id="9" name="Text 5"/>
          <p:cNvSpPr/>
          <p:nvPr/>
        </p:nvSpPr>
        <p:spPr>
          <a:xfrm>
            <a:off x="1831181" y="3911679"/>
            <a:ext cx="12158305" cy="292894"/>
          </a:xfrm>
          <a:prstGeom prst="rect">
            <a:avLst/>
          </a:prstGeom>
          <a:noFill/>
          <a:ln/>
        </p:spPr>
        <p:txBody>
          <a:bodyPr wrap="none" lIns="0" tIns="0" rIns="0" bIns="0" rtlCol="0" anchor="t"/>
          <a:lstStyle/>
          <a:p>
            <a:pPr algn="l" indent="0" marL="0">
              <a:lnSpc>
                <a:spcPts val="2300"/>
              </a:lnSpc>
              <a:buNone/>
            </a:pPr>
            <a:r>
              <a:rPr lang="en-US" sz="1400" dirty="0">
                <a:solidFill>
                  <a:srgbClr val="E2E6E9"/>
                </a:solidFill>
                <a:latin typeface="Merriweather" pitchFamily="34" charset="0"/>
                <a:ea typeface="Merriweather" pitchFamily="34" charset="-122"/>
                <a:cs typeface="Merriweather" pitchFamily="34" charset="-120"/>
              </a:rPr>
              <a:t>Image is saved, and metadata is stored in JSON format.</a:t>
            </a:r>
            <a:endParaRPr lang="en-US" sz="1400" dirty="0"/>
          </a:p>
        </p:txBody>
      </p:sp>
      <p:pic>
        <p:nvPicPr>
          <p:cNvPr id="10" name="Image 2" descr="preencoded.png">    </p:cNvPr>
          <p:cNvPicPr>
            <a:picLocks noChangeAspect="1"/>
          </p:cNvPicPr>
          <p:nvPr/>
        </p:nvPicPr>
        <p:blipFill>
          <a:blip r:embed="rId3"/>
          <a:stretch>
            <a:fillRect/>
          </a:stretch>
        </p:blipFill>
        <p:spPr>
          <a:xfrm>
            <a:off x="640913" y="4431506"/>
            <a:ext cx="915591" cy="1098828"/>
          </a:xfrm>
          <a:prstGeom prst="rect">
            <a:avLst/>
          </a:prstGeom>
        </p:spPr>
      </p:pic>
      <p:sp>
        <p:nvSpPr>
          <p:cNvPr id="11" name="Text 6"/>
          <p:cNvSpPr/>
          <p:nvPr/>
        </p:nvSpPr>
        <p:spPr>
          <a:xfrm>
            <a:off x="1831181" y="4614624"/>
            <a:ext cx="2289215" cy="286107"/>
          </a:xfrm>
          <a:prstGeom prst="rect">
            <a:avLst/>
          </a:prstGeom>
          <a:noFill/>
          <a:ln/>
        </p:spPr>
        <p:txBody>
          <a:bodyPr wrap="none" lIns="0" tIns="0" rIns="0" bIns="0" rtlCol="0" anchor="t"/>
          <a:lstStyle/>
          <a:p>
            <a:pPr algn="l" indent="0" marL="0">
              <a:lnSpc>
                <a:spcPts val="2250"/>
              </a:lnSpc>
              <a:buNone/>
            </a:pPr>
            <a:r>
              <a:rPr lang="en-US" sz="1800" dirty="0">
                <a:solidFill>
                  <a:srgbClr val="E2E6E9"/>
                </a:solidFill>
                <a:latin typeface="Merriweather" pitchFamily="34" charset="0"/>
                <a:ea typeface="Merriweather" pitchFamily="34" charset="-122"/>
                <a:cs typeface="Merriweather" pitchFamily="34" charset="-120"/>
              </a:rPr>
              <a:t>Extract</a:t>
            </a:r>
            <a:endParaRPr lang="en-US" sz="1800" dirty="0"/>
          </a:p>
        </p:txBody>
      </p:sp>
      <p:sp>
        <p:nvSpPr>
          <p:cNvPr id="12" name="Text 7"/>
          <p:cNvSpPr/>
          <p:nvPr/>
        </p:nvSpPr>
        <p:spPr>
          <a:xfrm>
            <a:off x="1831181" y="5010507"/>
            <a:ext cx="12158305" cy="292894"/>
          </a:xfrm>
          <a:prstGeom prst="rect">
            <a:avLst/>
          </a:prstGeom>
          <a:noFill/>
          <a:ln/>
        </p:spPr>
        <p:txBody>
          <a:bodyPr wrap="none" lIns="0" tIns="0" rIns="0" bIns="0" rtlCol="0" anchor="t"/>
          <a:lstStyle/>
          <a:p>
            <a:pPr algn="l" indent="0" marL="0">
              <a:lnSpc>
                <a:spcPts val="2300"/>
              </a:lnSpc>
              <a:buNone/>
            </a:pPr>
            <a:r>
              <a:rPr lang="en-US" sz="1400" dirty="0">
                <a:solidFill>
                  <a:srgbClr val="E2E6E9"/>
                </a:solidFill>
                <a:latin typeface="Merriweather" pitchFamily="34" charset="0"/>
                <a:ea typeface="Merriweather" pitchFamily="34" charset="-122"/>
                <a:cs typeface="Merriweather" pitchFamily="34" charset="-120"/>
              </a:rPr>
              <a:t>Features are extracted using MobileNetV2.</a:t>
            </a:r>
            <a:endParaRPr lang="en-US" sz="1400" dirty="0"/>
          </a:p>
        </p:txBody>
      </p:sp>
      <p:pic>
        <p:nvPicPr>
          <p:cNvPr id="13" name="Image 3" descr="preencoded.png">    </p:cNvPr>
          <p:cNvPicPr>
            <a:picLocks noChangeAspect="1"/>
          </p:cNvPicPr>
          <p:nvPr/>
        </p:nvPicPr>
        <p:blipFill>
          <a:blip r:embed="rId4"/>
          <a:stretch>
            <a:fillRect/>
          </a:stretch>
        </p:blipFill>
        <p:spPr>
          <a:xfrm>
            <a:off x="640913" y="5530334"/>
            <a:ext cx="915591" cy="1098828"/>
          </a:xfrm>
          <a:prstGeom prst="rect">
            <a:avLst/>
          </a:prstGeom>
        </p:spPr>
      </p:pic>
      <p:sp>
        <p:nvSpPr>
          <p:cNvPr id="14" name="Text 8"/>
          <p:cNvSpPr/>
          <p:nvPr/>
        </p:nvSpPr>
        <p:spPr>
          <a:xfrm>
            <a:off x="1831181" y="5713452"/>
            <a:ext cx="2289215" cy="286107"/>
          </a:xfrm>
          <a:prstGeom prst="rect">
            <a:avLst/>
          </a:prstGeom>
          <a:noFill/>
          <a:ln/>
        </p:spPr>
        <p:txBody>
          <a:bodyPr wrap="none" lIns="0" tIns="0" rIns="0" bIns="0" rtlCol="0" anchor="t"/>
          <a:lstStyle/>
          <a:p>
            <a:pPr algn="l" indent="0" marL="0">
              <a:lnSpc>
                <a:spcPts val="2250"/>
              </a:lnSpc>
              <a:buNone/>
            </a:pPr>
            <a:r>
              <a:rPr lang="en-US" sz="1800" dirty="0">
                <a:solidFill>
                  <a:srgbClr val="E2E6E9"/>
                </a:solidFill>
                <a:latin typeface="Merriweather" pitchFamily="34" charset="0"/>
                <a:ea typeface="Merriweather" pitchFamily="34" charset="-122"/>
                <a:cs typeface="Merriweather" pitchFamily="34" charset="-120"/>
              </a:rPr>
              <a:t>Match</a:t>
            </a:r>
            <a:endParaRPr lang="en-US" sz="1800" dirty="0"/>
          </a:p>
        </p:txBody>
      </p:sp>
      <p:sp>
        <p:nvSpPr>
          <p:cNvPr id="15" name="Text 9"/>
          <p:cNvSpPr/>
          <p:nvPr/>
        </p:nvSpPr>
        <p:spPr>
          <a:xfrm>
            <a:off x="1831181" y="6109335"/>
            <a:ext cx="12158305" cy="292894"/>
          </a:xfrm>
          <a:prstGeom prst="rect">
            <a:avLst/>
          </a:prstGeom>
          <a:noFill/>
          <a:ln/>
        </p:spPr>
        <p:txBody>
          <a:bodyPr wrap="none" lIns="0" tIns="0" rIns="0" bIns="0" rtlCol="0" anchor="t"/>
          <a:lstStyle/>
          <a:p>
            <a:pPr algn="l" indent="0" marL="0">
              <a:lnSpc>
                <a:spcPts val="2300"/>
              </a:lnSpc>
              <a:buNone/>
            </a:pPr>
            <a:r>
              <a:rPr lang="en-US" sz="1400" dirty="0">
                <a:solidFill>
                  <a:srgbClr val="E2E6E9"/>
                </a:solidFill>
                <a:latin typeface="Merriweather" pitchFamily="34" charset="0"/>
                <a:ea typeface="Merriweather" pitchFamily="34" charset="-122"/>
                <a:cs typeface="Merriweather" pitchFamily="34" charset="-120"/>
              </a:rPr>
              <a:t>Cosine similarity compares features to find top matches.</a:t>
            </a:r>
            <a:endParaRPr lang="en-US" sz="1400" dirty="0"/>
          </a:p>
        </p:txBody>
      </p:sp>
      <p:pic>
        <p:nvPicPr>
          <p:cNvPr id="16" name="Image 4" descr="preencoded.png">    </p:cNvPr>
          <p:cNvPicPr>
            <a:picLocks noChangeAspect="1"/>
          </p:cNvPicPr>
          <p:nvPr/>
        </p:nvPicPr>
        <p:blipFill>
          <a:blip r:embed="rId5"/>
          <a:stretch>
            <a:fillRect/>
          </a:stretch>
        </p:blipFill>
        <p:spPr>
          <a:xfrm>
            <a:off x="640913" y="6629162"/>
            <a:ext cx="915591" cy="1098828"/>
          </a:xfrm>
          <a:prstGeom prst="rect">
            <a:avLst/>
          </a:prstGeom>
        </p:spPr>
      </p:pic>
      <p:sp>
        <p:nvSpPr>
          <p:cNvPr id="17" name="Text 10"/>
          <p:cNvSpPr/>
          <p:nvPr/>
        </p:nvSpPr>
        <p:spPr>
          <a:xfrm>
            <a:off x="1831181" y="6812280"/>
            <a:ext cx="2289215" cy="286107"/>
          </a:xfrm>
          <a:prstGeom prst="rect">
            <a:avLst/>
          </a:prstGeom>
          <a:noFill/>
          <a:ln/>
        </p:spPr>
        <p:txBody>
          <a:bodyPr wrap="none" lIns="0" tIns="0" rIns="0" bIns="0" rtlCol="0" anchor="t"/>
          <a:lstStyle/>
          <a:p>
            <a:pPr algn="l" indent="0" marL="0">
              <a:lnSpc>
                <a:spcPts val="2250"/>
              </a:lnSpc>
              <a:buNone/>
            </a:pPr>
            <a:r>
              <a:rPr lang="en-US" sz="1800" dirty="0">
                <a:solidFill>
                  <a:srgbClr val="E2E6E9"/>
                </a:solidFill>
                <a:latin typeface="Merriweather" pitchFamily="34" charset="0"/>
                <a:ea typeface="Merriweather" pitchFamily="34" charset="-122"/>
                <a:cs typeface="Merriweather" pitchFamily="34" charset="-120"/>
              </a:rPr>
              <a:t>Display</a:t>
            </a:r>
            <a:endParaRPr lang="en-US" sz="1800" dirty="0"/>
          </a:p>
        </p:txBody>
      </p:sp>
      <p:sp>
        <p:nvSpPr>
          <p:cNvPr id="18" name="Text 11"/>
          <p:cNvSpPr/>
          <p:nvPr/>
        </p:nvSpPr>
        <p:spPr>
          <a:xfrm>
            <a:off x="1831181" y="7208163"/>
            <a:ext cx="12158305" cy="292894"/>
          </a:xfrm>
          <a:prstGeom prst="rect">
            <a:avLst/>
          </a:prstGeom>
          <a:noFill/>
          <a:ln/>
        </p:spPr>
        <p:txBody>
          <a:bodyPr wrap="none" lIns="0" tIns="0" rIns="0" bIns="0" rtlCol="0" anchor="t"/>
          <a:lstStyle/>
          <a:p>
            <a:pPr algn="l" indent="0" marL="0">
              <a:lnSpc>
                <a:spcPts val="2300"/>
              </a:lnSpc>
              <a:buNone/>
            </a:pPr>
            <a:r>
              <a:rPr lang="en-US" sz="1400" dirty="0">
                <a:solidFill>
                  <a:srgbClr val="E2E6E9"/>
                </a:solidFill>
                <a:latin typeface="Merriweather" pitchFamily="34" charset="0"/>
                <a:ea typeface="Merriweather" pitchFamily="34" charset="-122"/>
                <a:cs typeface="Merriweather" pitchFamily="34" charset="-120"/>
              </a:rPr>
              <a:t>Top matches are displayed to the user.</a:t>
            </a:r>
            <a:endParaRPr lang="en-US"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3798" y="2368748"/>
            <a:ext cx="7416403" cy="1542574"/>
          </a:xfrm>
          <a:prstGeom prst="rect">
            <a:avLst/>
          </a:prstGeom>
          <a:noFill/>
          <a:ln/>
        </p:spPr>
        <p:txBody>
          <a:bodyPr wrap="square" lIns="0" tIns="0" rIns="0" bIns="0" rtlCol="0" anchor="t"/>
          <a:lstStyle/>
          <a:p>
            <a:pPr algn="l"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Results &amp; Evaluation: Successful Recovery</a:t>
            </a:r>
            <a:endParaRPr lang="en-US" sz="4850" dirty="0"/>
          </a:p>
        </p:txBody>
      </p:sp>
      <p:sp>
        <p:nvSpPr>
          <p:cNvPr id="4" name="Text 1"/>
          <p:cNvSpPr/>
          <p:nvPr/>
        </p:nvSpPr>
        <p:spPr>
          <a:xfrm>
            <a:off x="863798" y="4281488"/>
            <a:ext cx="7416403" cy="1579245"/>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Our testing demonstrates that FindItBack accurately matches visually similar items, facilitating real contact-based recovery. The user experience is excellent on both desktop and mobile devices.</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92917" y="1011198"/>
            <a:ext cx="6482715" cy="630793"/>
          </a:xfrm>
          <a:prstGeom prst="rect">
            <a:avLst/>
          </a:prstGeom>
          <a:noFill/>
          <a:ln/>
        </p:spPr>
        <p:txBody>
          <a:bodyPr wrap="none" lIns="0" tIns="0" rIns="0" bIns="0" rtlCol="0" anchor="t"/>
          <a:lstStyle/>
          <a:p>
            <a:pPr algn="l" indent="0" marL="0">
              <a:lnSpc>
                <a:spcPts val="4950"/>
              </a:lnSpc>
              <a:buNone/>
            </a:pPr>
            <a:r>
              <a:rPr lang="en-US" sz="3950" dirty="0">
                <a:solidFill>
                  <a:srgbClr val="F5F0F0"/>
                </a:solidFill>
                <a:latin typeface="Merriweather" pitchFamily="34" charset="0"/>
                <a:ea typeface="Merriweather" pitchFamily="34" charset="-122"/>
                <a:cs typeface="Merriweather" pitchFamily="34" charset="-120"/>
              </a:rPr>
              <a:t>Conclusion &amp; Future Scope</a:t>
            </a:r>
            <a:endParaRPr lang="en-US" sz="3950" dirty="0"/>
          </a:p>
        </p:txBody>
      </p:sp>
      <p:sp>
        <p:nvSpPr>
          <p:cNvPr id="4" name="Text 1"/>
          <p:cNvSpPr/>
          <p:nvPr/>
        </p:nvSpPr>
        <p:spPr>
          <a:xfrm>
            <a:off x="6192917" y="1944767"/>
            <a:ext cx="7730966" cy="969050"/>
          </a:xfrm>
          <a:prstGeom prst="rect">
            <a:avLst/>
          </a:prstGeom>
          <a:noFill/>
          <a:ln/>
        </p:spPr>
        <p:txBody>
          <a:bodyPr wrap="square" lIns="0" tIns="0" rIns="0" bIns="0" rtlCol="0" anchor="t"/>
          <a:lstStyle/>
          <a:p>
            <a:pPr algn="l" indent="0" marL="0">
              <a:lnSpc>
                <a:spcPts val="2500"/>
              </a:lnSpc>
              <a:buNone/>
            </a:pPr>
            <a:r>
              <a:rPr lang="en-US" sz="1550" dirty="0">
                <a:solidFill>
                  <a:srgbClr val="E2E6E9"/>
                </a:solidFill>
                <a:latin typeface="Merriweather" pitchFamily="34" charset="0"/>
                <a:ea typeface="Merriweather" pitchFamily="34" charset="-122"/>
                <a:cs typeface="Merriweather" pitchFamily="34" charset="-120"/>
              </a:rPr>
              <a:t>FindItBack offers a simple, scalable AI solution to a common problem. With potential for future enhancements and easy deployment on campus servers, FindItBack encourages a more responsible and connected student community.</a:t>
            </a:r>
            <a:endParaRPr lang="en-US" sz="1550" dirty="0"/>
          </a:p>
        </p:txBody>
      </p:sp>
      <p:sp>
        <p:nvSpPr>
          <p:cNvPr id="5" name="Shape 2"/>
          <p:cNvSpPr/>
          <p:nvPr/>
        </p:nvSpPr>
        <p:spPr>
          <a:xfrm>
            <a:off x="6192917" y="3140869"/>
            <a:ext cx="3764637" cy="1501259"/>
          </a:xfrm>
          <a:prstGeom prst="roundRect">
            <a:avLst>
              <a:gd name="adj" fmla="val 5648"/>
            </a:avLst>
          </a:prstGeom>
          <a:solidFill>
            <a:srgbClr val="003180"/>
          </a:solidFill>
          <a:ln w="7620">
            <a:solidFill>
              <a:srgbClr val="194A99"/>
            </a:solidFill>
            <a:prstDash val="solid"/>
          </a:ln>
        </p:spPr>
      </p:sp>
      <p:sp>
        <p:nvSpPr>
          <p:cNvPr id="6" name="Text 3"/>
          <p:cNvSpPr/>
          <p:nvPr/>
        </p:nvSpPr>
        <p:spPr>
          <a:xfrm>
            <a:off x="6402348" y="3350300"/>
            <a:ext cx="2523411" cy="315278"/>
          </a:xfrm>
          <a:prstGeom prst="rect">
            <a:avLst/>
          </a:prstGeom>
          <a:noFill/>
          <a:ln/>
        </p:spPr>
        <p:txBody>
          <a:bodyPr wrap="none" lIns="0" tIns="0" rIns="0" bIns="0" rtlCol="0" anchor="t"/>
          <a:lstStyle/>
          <a:p>
            <a:pPr algn="l" indent="0" marL="0">
              <a:lnSpc>
                <a:spcPts val="2450"/>
              </a:lnSpc>
              <a:buNone/>
            </a:pPr>
            <a:r>
              <a:rPr lang="en-US" sz="1950" dirty="0">
                <a:solidFill>
                  <a:srgbClr val="E2E6E9"/>
                </a:solidFill>
                <a:latin typeface="Merriweather" pitchFamily="34" charset="0"/>
                <a:ea typeface="Merriweather" pitchFamily="34" charset="-122"/>
                <a:cs typeface="Merriweather" pitchFamily="34" charset="-120"/>
              </a:rPr>
              <a:t>QR Lookup</a:t>
            </a:r>
            <a:endParaRPr lang="en-US" sz="1950" dirty="0"/>
          </a:p>
        </p:txBody>
      </p:sp>
      <p:sp>
        <p:nvSpPr>
          <p:cNvPr id="7" name="Text 4"/>
          <p:cNvSpPr/>
          <p:nvPr/>
        </p:nvSpPr>
        <p:spPr>
          <a:xfrm>
            <a:off x="6402348" y="3786664"/>
            <a:ext cx="3345775" cy="646033"/>
          </a:xfrm>
          <a:prstGeom prst="rect">
            <a:avLst/>
          </a:prstGeom>
          <a:noFill/>
          <a:ln/>
        </p:spPr>
        <p:txBody>
          <a:bodyPr wrap="square" lIns="0" tIns="0" rIns="0" bIns="0" rtlCol="0" anchor="t"/>
          <a:lstStyle/>
          <a:p>
            <a:pPr algn="l" indent="0" marL="0">
              <a:lnSpc>
                <a:spcPts val="2500"/>
              </a:lnSpc>
              <a:buNone/>
            </a:pPr>
            <a:r>
              <a:rPr lang="en-US" sz="1550" dirty="0">
                <a:solidFill>
                  <a:srgbClr val="E2E6E9"/>
                </a:solidFill>
                <a:latin typeface="Merriweather" pitchFamily="34" charset="0"/>
                <a:ea typeface="Merriweather" pitchFamily="34" charset="-122"/>
                <a:cs typeface="Merriweather" pitchFamily="34" charset="-120"/>
              </a:rPr>
              <a:t>Implement QR codes for quick and easy item identification.</a:t>
            </a:r>
            <a:endParaRPr lang="en-US" sz="1550" dirty="0"/>
          </a:p>
        </p:txBody>
      </p:sp>
      <p:sp>
        <p:nvSpPr>
          <p:cNvPr id="8" name="Shape 5"/>
          <p:cNvSpPr/>
          <p:nvPr/>
        </p:nvSpPr>
        <p:spPr>
          <a:xfrm>
            <a:off x="10159365" y="3140869"/>
            <a:ext cx="3764637" cy="1501259"/>
          </a:xfrm>
          <a:prstGeom prst="roundRect">
            <a:avLst>
              <a:gd name="adj" fmla="val 5648"/>
            </a:avLst>
          </a:prstGeom>
          <a:solidFill>
            <a:srgbClr val="003180"/>
          </a:solidFill>
          <a:ln w="7620">
            <a:solidFill>
              <a:srgbClr val="194A99"/>
            </a:solidFill>
            <a:prstDash val="solid"/>
          </a:ln>
        </p:spPr>
      </p:sp>
      <p:sp>
        <p:nvSpPr>
          <p:cNvPr id="9" name="Text 6"/>
          <p:cNvSpPr/>
          <p:nvPr/>
        </p:nvSpPr>
        <p:spPr>
          <a:xfrm>
            <a:off x="10368796" y="3350300"/>
            <a:ext cx="2523411" cy="315278"/>
          </a:xfrm>
          <a:prstGeom prst="rect">
            <a:avLst/>
          </a:prstGeom>
          <a:noFill/>
          <a:ln/>
        </p:spPr>
        <p:txBody>
          <a:bodyPr wrap="none" lIns="0" tIns="0" rIns="0" bIns="0" rtlCol="0" anchor="t"/>
          <a:lstStyle/>
          <a:p>
            <a:pPr algn="l" indent="0" marL="0">
              <a:lnSpc>
                <a:spcPts val="2450"/>
              </a:lnSpc>
              <a:buNone/>
            </a:pPr>
            <a:r>
              <a:rPr lang="en-US" sz="1950" dirty="0">
                <a:solidFill>
                  <a:srgbClr val="E2E6E9"/>
                </a:solidFill>
                <a:latin typeface="Merriweather" pitchFamily="34" charset="0"/>
                <a:ea typeface="Merriweather" pitchFamily="34" charset="-122"/>
                <a:cs typeface="Merriweather" pitchFamily="34" charset="-120"/>
              </a:rPr>
              <a:t>Email Alerts</a:t>
            </a:r>
            <a:endParaRPr lang="en-US" sz="1950" dirty="0"/>
          </a:p>
        </p:txBody>
      </p:sp>
      <p:sp>
        <p:nvSpPr>
          <p:cNvPr id="10" name="Text 7"/>
          <p:cNvSpPr/>
          <p:nvPr/>
        </p:nvSpPr>
        <p:spPr>
          <a:xfrm>
            <a:off x="10368796" y="3786664"/>
            <a:ext cx="3345775" cy="646033"/>
          </a:xfrm>
          <a:prstGeom prst="rect">
            <a:avLst/>
          </a:prstGeom>
          <a:noFill/>
          <a:ln/>
        </p:spPr>
        <p:txBody>
          <a:bodyPr wrap="square" lIns="0" tIns="0" rIns="0" bIns="0" rtlCol="0" anchor="t"/>
          <a:lstStyle/>
          <a:p>
            <a:pPr algn="l" indent="0" marL="0">
              <a:lnSpc>
                <a:spcPts val="2500"/>
              </a:lnSpc>
              <a:buNone/>
            </a:pPr>
            <a:r>
              <a:rPr lang="en-US" sz="1550" dirty="0">
                <a:solidFill>
                  <a:srgbClr val="E2E6E9"/>
                </a:solidFill>
                <a:latin typeface="Merriweather" pitchFamily="34" charset="0"/>
                <a:ea typeface="Merriweather" pitchFamily="34" charset="-122"/>
                <a:cs typeface="Merriweather" pitchFamily="34" charset="-120"/>
              </a:rPr>
              <a:t>Notify users when a potential match is found.</a:t>
            </a:r>
            <a:endParaRPr lang="en-US" sz="1550" dirty="0"/>
          </a:p>
        </p:txBody>
      </p:sp>
      <p:sp>
        <p:nvSpPr>
          <p:cNvPr id="11" name="Shape 8"/>
          <p:cNvSpPr/>
          <p:nvPr/>
        </p:nvSpPr>
        <p:spPr>
          <a:xfrm>
            <a:off x="6192917" y="4843939"/>
            <a:ext cx="7730966" cy="1178243"/>
          </a:xfrm>
          <a:prstGeom prst="roundRect">
            <a:avLst>
              <a:gd name="adj" fmla="val 7196"/>
            </a:avLst>
          </a:prstGeom>
          <a:solidFill>
            <a:srgbClr val="003180"/>
          </a:solidFill>
          <a:ln w="7620">
            <a:solidFill>
              <a:srgbClr val="194A99"/>
            </a:solidFill>
            <a:prstDash val="solid"/>
          </a:ln>
        </p:spPr>
      </p:sp>
      <p:sp>
        <p:nvSpPr>
          <p:cNvPr id="12" name="Text 9"/>
          <p:cNvSpPr/>
          <p:nvPr/>
        </p:nvSpPr>
        <p:spPr>
          <a:xfrm>
            <a:off x="6402348" y="5053370"/>
            <a:ext cx="2523411" cy="315278"/>
          </a:xfrm>
          <a:prstGeom prst="rect">
            <a:avLst/>
          </a:prstGeom>
          <a:noFill/>
          <a:ln/>
        </p:spPr>
        <p:txBody>
          <a:bodyPr wrap="none" lIns="0" tIns="0" rIns="0" bIns="0" rtlCol="0" anchor="t"/>
          <a:lstStyle/>
          <a:p>
            <a:pPr algn="l" indent="0" marL="0">
              <a:lnSpc>
                <a:spcPts val="2450"/>
              </a:lnSpc>
              <a:buNone/>
            </a:pPr>
            <a:r>
              <a:rPr lang="en-US" sz="1950" dirty="0">
                <a:solidFill>
                  <a:srgbClr val="E2E6E9"/>
                </a:solidFill>
                <a:latin typeface="Merriweather" pitchFamily="34" charset="0"/>
                <a:ea typeface="Merriweather" pitchFamily="34" charset="-122"/>
                <a:cs typeface="Merriweather" pitchFamily="34" charset="-120"/>
              </a:rPr>
              <a:t>Admin Panel</a:t>
            </a:r>
            <a:endParaRPr lang="en-US" sz="1950" dirty="0"/>
          </a:p>
        </p:txBody>
      </p:sp>
      <p:sp>
        <p:nvSpPr>
          <p:cNvPr id="13" name="Text 10"/>
          <p:cNvSpPr/>
          <p:nvPr/>
        </p:nvSpPr>
        <p:spPr>
          <a:xfrm>
            <a:off x="6402348" y="5489734"/>
            <a:ext cx="7312104" cy="323017"/>
          </a:xfrm>
          <a:prstGeom prst="rect">
            <a:avLst/>
          </a:prstGeom>
          <a:noFill/>
          <a:ln/>
        </p:spPr>
        <p:txBody>
          <a:bodyPr wrap="none" lIns="0" tIns="0" rIns="0" bIns="0" rtlCol="0" anchor="t"/>
          <a:lstStyle/>
          <a:p>
            <a:pPr algn="l" indent="0" marL="0">
              <a:lnSpc>
                <a:spcPts val="2500"/>
              </a:lnSpc>
              <a:buNone/>
            </a:pPr>
            <a:r>
              <a:rPr lang="en-US" sz="1550" dirty="0">
                <a:solidFill>
                  <a:srgbClr val="E2E6E9"/>
                </a:solidFill>
                <a:latin typeface="Merriweather" pitchFamily="34" charset="0"/>
                <a:ea typeface="Merriweather" pitchFamily="34" charset="-122"/>
                <a:cs typeface="Merriweather" pitchFamily="34" charset="-120"/>
              </a:rPr>
              <a:t>Provide administrative oversight and management capabilities.</a:t>
            </a:r>
            <a:endParaRPr lang="en-US" sz="1550" dirty="0"/>
          </a:p>
        </p:txBody>
      </p:sp>
      <p:sp>
        <p:nvSpPr>
          <p:cNvPr id="14" name="Text 11"/>
          <p:cNvSpPr/>
          <p:nvPr/>
        </p:nvSpPr>
        <p:spPr>
          <a:xfrm>
            <a:off x="6192917" y="6249233"/>
            <a:ext cx="7730966" cy="969050"/>
          </a:xfrm>
          <a:prstGeom prst="rect">
            <a:avLst/>
          </a:prstGeom>
          <a:noFill/>
          <a:ln/>
        </p:spPr>
        <p:txBody>
          <a:bodyPr wrap="square" lIns="0" tIns="0" rIns="0" bIns="0" rtlCol="0" anchor="t"/>
          <a:lstStyle/>
          <a:p>
            <a:pPr algn="l" indent="0" marL="0">
              <a:lnSpc>
                <a:spcPts val="2500"/>
              </a:lnSpc>
              <a:buNone/>
            </a:pPr>
            <a:r>
              <a:rPr lang="en-US" sz="1550" dirty="0">
                <a:solidFill>
                  <a:srgbClr val="E2E6E9"/>
                </a:solidFill>
                <a:latin typeface="Merriweather" pitchFamily="34" charset="0"/>
                <a:ea typeface="Merriweather" pitchFamily="34" charset="-122"/>
                <a:cs typeface="Merriweather" pitchFamily="34" charset="-120"/>
              </a:rPr>
              <a:t>Thank you for your time. We believe FindItBack has the potential to transform the lost and found experience on college campuses and beyond. We look forward to your feedback and support.</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2025-04-18T09:42:10Z</dcterms:created>
  <dcterms:modified xsi:type="dcterms:W3CDTF">2025-04-18T09:42:10Z</dcterms:modified>
</cp:coreProperties>
</file>